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Montserrat" panose="02010600030101010101" charset="0"/>
      <p:regular r:id="rId24"/>
      <p:bold r:id="rId25"/>
      <p:italic r:id="rId26"/>
      <p:boldItalic r:id="rId27"/>
    </p:embeddedFont>
    <p:embeddedFont>
      <p:font typeface="Lato" panose="02010600030101010101" charset="0"/>
      <p:regular r:id="rId28"/>
      <p:bold r:id="rId29"/>
      <p:italic r:id="rId30"/>
      <p:boldItalic r:id="rId31"/>
    </p:embeddedFont>
    <p:embeddedFont>
      <p:font typeface="Tahoma" panose="020B0604030504040204" pitchFamily="34" charset="0"/>
      <p:regular r:id="rId32"/>
      <p:bold r:id="rId33"/>
    </p:embeddedFont>
    <p:embeddedFont>
      <p:font typeface="Roboto" pitchFamily="2" charset="0"/>
      <p:regular r:id="rId34"/>
      <p:bold r:id="rId35"/>
      <p:italic r:id="rId36"/>
      <p:boldItalic r:id="rId37"/>
    </p:embeddedFont>
    <p:embeddedFont>
      <p:font typeface="Georgia" panose="02040502050405020303"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8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932151" y="1742850"/>
            <a:ext cx="7622499" cy="165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Roboto"/>
                <a:ea typeface="Roboto"/>
                <a:cs typeface="Roboto"/>
                <a:sym typeface="Roboto"/>
              </a:rPr>
              <a:t>TEST KIT &amp; </a:t>
            </a:r>
            <a:br>
              <a:rPr lang="en" b="1" dirty="0">
                <a:latin typeface="Roboto"/>
                <a:ea typeface="Roboto"/>
                <a:cs typeface="Roboto"/>
                <a:sym typeface="Roboto"/>
              </a:rPr>
            </a:br>
            <a:r>
              <a:rPr lang="en-CA" b="1" dirty="0">
                <a:latin typeface="Roboto"/>
                <a:ea typeface="Roboto"/>
                <a:cs typeface="Roboto"/>
                <a:sym typeface="Roboto"/>
              </a:rPr>
              <a:t>BASIC PROGRAMMING</a:t>
            </a:r>
            <a:r>
              <a:rPr lang="en" dirty="0"/>
              <a:t> </a:t>
            </a:r>
            <a:endParaRPr dirty="0"/>
          </a:p>
        </p:txBody>
      </p:sp>
      <p:sp>
        <p:nvSpPr>
          <p:cNvPr id="3" name="副标题 2">
            <a:extLst>
              <a:ext uri="{FF2B5EF4-FFF2-40B4-BE49-F238E27FC236}">
                <a16:creationId xmlns:a16="http://schemas.microsoft.com/office/drawing/2014/main" id="{0216EF16-A92C-46D3-A5D6-21B0449F3554}"/>
              </a:ext>
            </a:extLst>
          </p:cNvPr>
          <p:cNvSpPr>
            <a:spLocks noGrp="1"/>
          </p:cNvSpPr>
          <p:nvPr>
            <p:ph type="subTitle" idx="1"/>
          </p:nvPr>
        </p:nvSpPr>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983600" y="482775"/>
            <a:ext cx="3127200" cy="2126050"/>
          </a:xfrm>
          <a:prstGeom prst="rect">
            <a:avLst/>
          </a:prstGeom>
          <a:noFill/>
          <a:ln>
            <a:noFill/>
          </a:ln>
        </p:spPr>
      </p:pic>
      <p:sp>
        <p:nvSpPr>
          <p:cNvPr id="194" name="Shape 194"/>
          <p:cNvSpPr txBox="1">
            <a:spLocks noGrp="1"/>
          </p:cNvSpPr>
          <p:nvPr>
            <p:ph type="body" idx="1"/>
          </p:nvPr>
        </p:nvSpPr>
        <p:spPr>
          <a:xfrm>
            <a:off x="759500" y="2787300"/>
            <a:ext cx="3575400" cy="192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Times New Roman"/>
                <a:ea typeface="Times New Roman"/>
                <a:cs typeface="Times New Roman"/>
                <a:sym typeface="Times New Roman"/>
              </a:rPr>
              <a:t>5.  Go under the “motor” tab. Set the type to “VEX 393 Motor” in the ports where your motors are plugged into, and then name the motors. Types and names can be different for every robot. </a:t>
            </a:r>
            <a:endParaRPr sz="1400">
              <a:latin typeface="Times New Roman"/>
              <a:ea typeface="Times New Roman"/>
              <a:cs typeface="Times New Roman"/>
              <a:sym typeface="Times New Roman"/>
            </a:endParaRPr>
          </a:p>
          <a:p>
            <a:pPr marL="0" lvl="0" indent="0">
              <a:spcBef>
                <a:spcPts val="1600"/>
              </a:spcBef>
              <a:spcAft>
                <a:spcPts val="1600"/>
              </a:spcAft>
              <a:buNone/>
            </a:pPr>
            <a:r>
              <a:rPr lang="en" sz="1400">
                <a:latin typeface="Times New Roman"/>
                <a:ea typeface="Times New Roman"/>
                <a:cs typeface="Times New Roman"/>
                <a:sym typeface="Times New Roman"/>
              </a:rPr>
              <a:t>Hit “enter” to save your motor set up.</a:t>
            </a:r>
            <a:endParaRPr sz="1400">
              <a:latin typeface="Times New Roman"/>
              <a:ea typeface="Times New Roman"/>
              <a:cs typeface="Times New Roman"/>
              <a:sym typeface="Times New Roman"/>
            </a:endParaRPr>
          </a:p>
        </p:txBody>
      </p:sp>
      <p:pic>
        <p:nvPicPr>
          <p:cNvPr id="195" name="Shape 195"/>
          <p:cNvPicPr preferRelativeResize="0"/>
          <p:nvPr/>
        </p:nvPicPr>
        <p:blipFill rotWithShape="1">
          <a:blip r:embed="rId4">
            <a:alphaModFix/>
          </a:blip>
          <a:srcRect t="20558" r="37597" b="13229"/>
          <a:stretch/>
        </p:blipFill>
        <p:spPr>
          <a:xfrm>
            <a:off x="4491775" y="1614250"/>
            <a:ext cx="4077425" cy="3022350"/>
          </a:xfrm>
          <a:prstGeom prst="rect">
            <a:avLst/>
          </a:prstGeom>
          <a:noFill/>
          <a:ln>
            <a:noFill/>
          </a:ln>
        </p:spPr>
      </p:pic>
      <p:sp>
        <p:nvSpPr>
          <p:cNvPr id="196" name="Shape 196"/>
          <p:cNvSpPr/>
          <p:nvPr/>
        </p:nvSpPr>
        <p:spPr>
          <a:xfrm>
            <a:off x="2200360" y="682360"/>
            <a:ext cx="918000" cy="549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7" name="Shape 197"/>
          <p:cNvSpPr txBox="1"/>
          <p:nvPr/>
        </p:nvSpPr>
        <p:spPr>
          <a:xfrm>
            <a:off x="4648312" y="682360"/>
            <a:ext cx="3764350" cy="105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3F3F3"/>
                </a:solidFill>
                <a:latin typeface="Times New Roman"/>
                <a:ea typeface="Times New Roman"/>
                <a:cs typeface="Times New Roman"/>
                <a:sym typeface="Times New Roman"/>
              </a:rPr>
              <a:t>4.  Select “Motor and Sensor Setup” on the top toolbar. The window below should pop up.</a:t>
            </a:r>
            <a:endParaRPr dirty="0">
              <a:solidFill>
                <a:srgbClr val="F3F3F3"/>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1484900" y="1073800"/>
            <a:ext cx="6174200" cy="1970725"/>
          </a:xfrm>
          <a:prstGeom prst="rect">
            <a:avLst/>
          </a:prstGeom>
          <a:noFill/>
          <a:ln>
            <a:noFill/>
          </a:ln>
        </p:spPr>
      </p:pic>
      <p:sp>
        <p:nvSpPr>
          <p:cNvPr id="203" name="Shape 203"/>
          <p:cNvSpPr txBox="1"/>
          <p:nvPr/>
        </p:nvSpPr>
        <p:spPr>
          <a:xfrm>
            <a:off x="1674400" y="3287600"/>
            <a:ext cx="5444400" cy="782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lt1"/>
                </a:solidFill>
                <a:latin typeface="Times New Roman"/>
                <a:ea typeface="Times New Roman"/>
                <a:cs typeface="Times New Roman"/>
                <a:sym typeface="Times New Roman"/>
              </a:rPr>
              <a:t>6. There should be similar kind of system generated statements as above. These are called </a:t>
            </a: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rPr>
              <a:t>pragma statements</a:t>
            </a:r>
            <a:r>
              <a:rPr lang="en" dirty="0">
                <a:solidFill>
                  <a:schemeClr val="lt1"/>
                </a:solidFill>
                <a:latin typeface="Times New Roman"/>
                <a:ea typeface="Times New Roman"/>
                <a:cs typeface="Times New Roman"/>
                <a:sym typeface="Times New Roman"/>
              </a:rPr>
              <a:t>. Please do not change anything, not even the symbols or brackets or spacing. Changing the pragma statements may break your entire code.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256350" y="1997400"/>
            <a:ext cx="7578300" cy="1148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600" b="1">
                <a:latin typeface="Roboto"/>
                <a:ea typeface="Roboto"/>
                <a:cs typeface="Roboto"/>
                <a:sym typeface="Roboto"/>
              </a:rPr>
              <a:t>Programming the Test Kit</a:t>
            </a:r>
            <a:endParaRPr sz="3600" b="1">
              <a:latin typeface="Roboto"/>
              <a:ea typeface="Roboto"/>
              <a:cs typeface="Roboto"/>
              <a:sym typeface="Roboto"/>
            </a:endParaRPr>
          </a:p>
          <a:p>
            <a:pPr marL="914400" lvl="0" indent="457200" rtl="0">
              <a:spcBef>
                <a:spcPts val="0"/>
              </a:spcBef>
              <a:spcAft>
                <a:spcPts val="0"/>
              </a:spcAft>
              <a:buNone/>
            </a:pPr>
            <a:r>
              <a:rPr lang="en" sz="3600" b="1">
                <a:latin typeface="Roboto"/>
                <a:ea typeface="Roboto"/>
                <a:cs typeface="Roboto"/>
                <a:sym typeface="Roboto"/>
              </a:rPr>
              <a:t>-- Basic Movement</a:t>
            </a:r>
            <a:endParaRPr sz="3600"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673750" y="904375"/>
            <a:ext cx="3086100" cy="2981325"/>
          </a:xfrm>
          <a:prstGeom prst="rect">
            <a:avLst/>
          </a:prstGeom>
          <a:noFill/>
          <a:ln>
            <a:noFill/>
          </a:ln>
        </p:spPr>
      </p:pic>
      <p:sp>
        <p:nvSpPr>
          <p:cNvPr id="214" name="Shape 214"/>
          <p:cNvSpPr txBox="1">
            <a:spLocks noGrp="1"/>
          </p:cNvSpPr>
          <p:nvPr>
            <p:ph type="body" idx="4294967295"/>
          </p:nvPr>
        </p:nvSpPr>
        <p:spPr>
          <a:xfrm>
            <a:off x="4180975" y="673200"/>
            <a:ext cx="4632300" cy="3797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latin typeface="Times New Roman"/>
                <a:ea typeface="Times New Roman"/>
                <a:cs typeface="Times New Roman"/>
                <a:sym typeface="Times New Roman"/>
              </a:rPr>
              <a:t>The basic logic of programming in ROBOTC is by telling the robot:</a:t>
            </a:r>
            <a:endParaRPr sz="1400" dirty="0">
              <a:latin typeface="Times New Roman"/>
              <a:ea typeface="Times New Roman"/>
              <a:cs typeface="Times New Roman"/>
              <a:sym typeface="Times New Roman"/>
            </a:endParaRPr>
          </a:p>
          <a:p>
            <a:pPr marL="457200" lvl="0" indent="-317500" rtl="0">
              <a:spcBef>
                <a:spcPts val="1600"/>
              </a:spcBef>
              <a:spcAft>
                <a:spcPts val="0"/>
              </a:spcAft>
              <a:buSzPts val="1400"/>
              <a:buFont typeface="Times New Roman"/>
              <a:buAutoNum type="arabicPeriod"/>
            </a:pPr>
            <a:r>
              <a:rPr lang="en"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rPr>
              <a:t>What it is doing</a:t>
            </a:r>
            <a:endParaRPr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endParaRPr>
          </a:p>
          <a:p>
            <a:pPr marL="457200" lvl="0" indent="-317500" rtl="0">
              <a:spcBef>
                <a:spcPts val="0"/>
              </a:spcBef>
              <a:spcAft>
                <a:spcPts val="0"/>
              </a:spcAft>
              <a:buSzPts val="1400"/>
              <a:buFont typeface="Times New Roman"/>
              <a:buAutoNum type="arabicPeriod"/>
            </a:pPr>
            <a:r>
              <a:rPr lang="en"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rPr>
              <a:t>For how much time</a:t>
            </a:r>
            <a:endParaRPr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rtl="0">
              <a:spcBef>
                <a:spcPts val="1600"/>
              </a:spcBef>
              <a:spcAft>
                <a:spcPts val="0"/>
              </a:spcAft>
              <a:buNone/>
            </a:pPr>
            <a:r>
              <a:rPr lang="en" sz="1400" dirty="0">
                <a:latin typeface="Times New Roman"/>
                <a:ea typeface="Times New Roman"/>
                <a:cs typeface="Times New Roman"/>
                <a:sym typeface="Times New Roman"/>
              </a:rPr>
              <a:t>A common mistake in the beginning stages is to only tell the robot what to do, but not giving it a timeframe.</a:t>
            </a:r>
            <a:endParaRPr sz="1400" dirty="0">
              <a:latin typeface="Times New Roman"/>
              <a:ea typeface="Times New Roman"/>
              <a:cs typeface="Times New Roman"/>
              <a:sym typeface="Times New Roman"/>
            </a:endParaRPr>
          </a:p>
          <a:p>
            <a:pPr marL="0" lvl="0" indent="0" rtl="0">
              <a:spcBef>
                <a:spcPts val="1600"/>
              </a:spcBef>
              <a:spcAft>
                <a:spcPts val="0"/>
              </a:spcAft>
              <a:buNone/>
            </a:pPr>
            <a:r>
              <a:rPr lang="en" sz="1400" dirty="0">
                <a:latin typeface="Times New Roman"/>
                <a:ea typeface="Times New Roman"/>
                <a:cs typeface="Times New Roman"/>
                <a:sym typeface="Times New Roman"/>
              </a:rPr>
              <a:t>Keeping that in mind, we can start by clicking in between the two brackets under “task main ()”. </a:t>
            </a:r>
            <a:endParaRPr sz="1400" dirty="0">
              <a:latin typeface="Times New Roman"/>
              <a:ea typeface="Times New Roman"/>
              <a:cs typeface="Times New Roman"/>
              <a:sym typeface="Times New Roman"/>
            </a:endParaRPr>
          </a:p>
          <a:p>
            <a:pPr marL="0" lvl="0" indent="0" rtl="0">
              <a:spcBef>
                <a:spcPts val="1600"/>
              </a:spcBef>
              <a:spcAft>
                <a:spcPts val="0"/>
              </a:spcAft>
              <a:buNone/>
            </a:pPr>
            <a:r>
              <a:rPr lang="en" sz="1400" dirty="0">
                <a:solidFill>
                  <a:srgbClr val="FFFF00"/>
                </a:solidFill>
                <a:latin typeface="Times New Roman"/>
                <a:ea typeface="Times New Roman"/>
                <a:cs typeface="Times New Roman"/>
                <a:sym typeface="Times New Roman"/>
              </a:rPr>
              <a:t>Task main is, as the name suggests, the main task of the robot, a.k.a. what it is running when it turns on. The two brackets {} shows where this task starts and ends.</a:t>
            </a:r>
            <a:endParaRPr sz="1400" dirty="0">
              <a:solidFill>
                <a:srgbClr val="FFFF00"/>
              </a:solidFill>
              <a:latin typeface="Times New Roman"/>
              <a:ea typeface="Times New Roman"/>
              <a:cs typeface="Times New Roman"/>
              <a:sym typeface="Times New Roman"/>
            </a:endParaRPr>
          </a:p>
          <a:p>
            <a:pPr marL="0" lvl="0" indent="0" rtl="0">
              <a:spcBef>
                <a:spcPts val="160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body" idx="4294967295"/>
          </p:nvPr>
        </p:nvSpPr>
        <p:spPr>
          <a:xfrm>
            <a:off x="1163050" y="2189750"/>
            <a:ext cx="6908100" cy="1824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dirty="0">
                <a:latin typeface="Times New Roman"/>
                <a:ea typeface="Times New Roman"/>
                <a:cs typeface="Times New Roman"/>
                <a:sym typeface="Times New Roman"/>
              </a:rPr>
              <a:t>So here are the two basic commands to the robot. Coding is essentially translating human language to the robot’s language. So we want the robot to:</a:t>
            </a:r>
            <a:endParaRPr sz="1400" dirty="0">
              <a:latin typeface="Times New Roman"/>
              <a:ea typeface="Times New Roman"/>
              <a:cs typeface="Times New Roman"/>
              <a:sym typeface="Times New Roman"/>
            </a:endParaRPr>
          </a:p>
          <a:p>
            <a:pPr marL="457200" lvl="0" indent="-317500" rtl="0">
              <a:spcBef>
                <a:spcPts val="1600"/>
              </a:spcBef>
              <a:spcAft>
                <a:spcPts val="0"/>
              </a:spcAft>
              <a:buSzPts val="1400"/>
              <a:buFont typeface="Times New Roman"/>
              <a:buAutoNum type="arabicPeriod"/>
            </a:pPr>
            <a:r>
              <a:rPr lang="en"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rPr>
              <a:t>Run motor1 at full power.</a:t>
            </a:r>
            <a:endParaRPr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endParaRPr>
          </a:p>
          <a:p>
            <a:pPr marL="457200" lvl="0" indent="-317500" rtl="0">
              <a:spcBef>
                <a:spcPts val="0"/>
              </a:spcBef>
              <a:spcAft>
                <a:spcPts val="0"/>
              </a:spcAft>
              <a:buSzPts val="1400"/>
              <a:buFont typeface="Times New Roman"/>
              <a:buAutoNum type="arabicPeriod"/>
            </a:pPr>
            <a:r>
              <a:rPr lang="en"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rPr>
              <a:t>Do that for 1 second.</a:t>
            </a:r>
            <a:endParaRPr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Times New Roman"/>
            </a:endParaRPr>
          </a:p>
          <a:p>
            <a:pPr marL="0" lvl="0" indent="0" rtl="0">
              <a:spcBef>
                <a:spcPts val="1600"/>
              </a:spcBef>
              <a:spcAft>
                <a:spcPts val="0"/>
              </a:spcAft>
              <a:buNone/>
            </a:pPr>
            <a:r>
              <a:rPr lang="en" sz="1400" dirty="0">
                <a:latin typeface="Times New Roman"/>
                <a:ea typeface="Times New Roman"/>
                <a:cs typeface="Times New Roman"/>
                <a:sym typeface="Times New Roman"/>
              </a:rPr>
              <a:t>Now we translate that into robot language:</a:t>
            </a:r>
            <a:endParaRPr sz="1400" dirty="0">
              <a:latin typeface="Times New Roman"/>
              <a:ea typeface="Times New Roman"/>
              <a:cs typeface="Times New Roman"/>
              <a:sym typeface="Times New Roman"/>
            </a:endParaRPr>
          </a:p>
          <a:p>
            <a:pPr marL="0" lvl="0" indent="0" rtl="0">
              <a:spcBef>
                <a:spcPts val="1600"/>
              </a:spcBef>
              <a:spcAft>
                <a:spcPts val="1600"/>
              </a:spcAft>
              <a:buNone/>
            </a:pPr>
            <a:endParaRPr dirty="0">
              <a:latin typeface="Times New Roman"/>
              <a:ea typeface="Times New Roman"/>
              <a:cs typeface="Times New Roman"/>
              <a:sym typeface="Times New Roman"/>
            </a:endParaRPr>
          </a:p>
        </p:txBody>
      </p:sp>
      <p:pic>
        <p:nvPicPr>
          <p:cNvPr id="220" name="Shape 220"/>
          <p:cNvPicPr preferRelativeResize="0"/>
          <p:nvPr/>
        </p:nvPicPr>
        <p:blipFill>
          <a:blip r:embed="rId3">
            <a:alphaModFix/>
          </a:blip>
          <a:stretch>
            <a:fillRect/>
          </a:stretch>
        </p:blipFill>
        <p:spPr>
          <a:xfrm>
            <a:off x="1714500" y="918425"/>
            <a:ext cx="5086350" cy="118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body" idx="4294967295"/>
          </p:nvPr>
        </p:nvSpPr>
        <p:spPr>
          <a:xfrm>
            <a:off x="836429" y="1732550"/>
            <a:ext cx="7669618" cy="296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Georgia"/>
                <a:ea typeface="Georgia"/>
                <a:cs typeface="Georgia"/>
                <a:sym typeface="Georgia"/>
              </a:rPr>
              <a:t>1.</a:t>
            </a:r>
            <a:r>
              <a:rPr lang="en" dirty="0">
                <a:solidFill>
                  <a:srgbClr val="FFFF00"/>
                </a:solidFill>
                <a:latin typeface="Georgia"/>
                <a:ea typeface="Georgia"/>
                <a:cs typeface="Georgia"/>
                <a:sym typeface="Georgia"/>
              </a:rPr>
              <a:t>	</a:t>
            </a:r>
            <a:r>
              <a:rPr lang="en" sz="1400" dirty="0">
                <a:solidFill>
                  <a:srgbClr val="FFFF00"/>
                </a:solidFill>
                <a:latin typeface="Georgia"/>
                <a:ea typeface="Georgia"/>
                <a:cs typeface="Georgia"/>
                <a:sym typeface="Georgia"/>
              </a:rPr>
              <a:t>motor[motor1] = 127;</a:t>
            </a:r>
            <a:endParaRPr sz="1400" dirty="0">
              <a:solidFill>
                <a:srgbClr val="FFFF00"/>
              </a:solidFill>
              <a:latin typeface="Georgia"/>
              <a:ea typeface="Georgia"/>
              <a:cs typeface="Georgia"/>
              <a:sym typeface="Georgia"/>
            </a:endParaRPr>
          </a:p>
          <a:p>
            <a:pPr marL="914400" lvl="1" indent="-304800" rtl="0">
              <a:spcBef>
                <a:spcPts val="1600"/>
              </a:spcBef>
              <a:spcAft>
                <a:spcPts val="0"/>
              </a:spcAft>
              <a:buSzPts val="1200"/>
              <a:buFont typeface="Georgia"/>
              <a:buAutoNum type="alphaLcPeriod"/>
            </a:pPr>
            <a:r>
              <a:rPr lang="en" sz="1200" dirty="0">
                <a:solidFill>
                  <a:srgbClr val="FFFF00"/>
                </a:solidFill>
                <a:latin typeface="Georgia"/>
                <a:ea typeface="Georgia"/>
                <a:cs typeface="Georgia"/>
                <a:sym typeface="Georgia"/>
              </a:rPr>
              <a:t>[motor1]</a:t>
            </a:r>
            <a:r>
              <a:rPr lang="en" sz="1200" dirty="0">
                <a:latin typeface="Georgia"/>
                <a:ea typeface="Georgia"/>
                <a:cs typeface="Georgia"/>
                <a:sym typeface="Georgia"/>
              </a:rPr>
              <a:t> </a:t>
            </a:r>
            <a:r>
              <a:rPr lang="en" sz="12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specifies which motor</a:t>
            </a:r>
            <a:r>
              <a:rPr lang="en" sz="1200" dirty="0">
                <a:latin typeface="Georgia"/>
                <a:ea typeface="Georgia"/>
                <a:cs typeface="Georgia"/>
                <a:sym typeface="Georgia"/>
              </a:rPr>
              <a:t>. Whenever we are picking which motor, or sensor, or button on the joystick to use, we put its name inside square brackets [] to indicate the selection</a:t>
            </a:r>
            <a:endParaRPr sz="1200" dirty="0">
              <a:latin typeface="Georgia"/>
              <a:ea typeface="Georgia"/>
              <a:cs typeface="Georgia"/>
              <a:sym typeface="Georgia"/>
            </a:endParaRPr>
          </a:p>
          <a:p>
            <a:pPr marL="914400" lvl="1" indent="-304800" rtl="0">
              <a:spcBef>
                <a:spcPts val="0"/>
              </a:spcBef>
              <a:spcAft>
                <a:spcPts val="0"/>
              </a:spcAft>
              <a:buSzPts val="1200"/>
              <a:buFont typeface="Georgia"/>
              <a:buAutoNum type="alphaLcPeriod"/>
            </a:pPr>
            <a:r>
              <a:rPr lang="en" sz="1200" dirty="0">
                <a:solidFill>
                  <a:srgbClr val="FFFF00"/>
                </a:solidFill>
                <a:latin typeface="Georgia"/>
                <a:ea typeface="Georgia"/>
                <a:cs typeface="Georgia"/>
                <a:sym typeface="Georgia"/>
              </a:rPr>
              <a:t>Equal sign =</a:t>
            </a:r>
            <a:r>
              <a:rPr lang="en" sz="1200" dirty="0">
                <a:latin typeface="Georgia"/>
                <a:ea typeface="Georgia"/>
                <a:cs typeface="Georgia"/>
                <a:sym typeface="Georgia"/>
              </a:rPr>
              <a:t> in code means to </a:t>
            </a:r>
            <a:r>
              <a:rPr lang="en" sz="12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assign</a:t>
            </a:r>
            <a:r>
              <a:rPr lang="en" sz="1200" dirty="0">
                <a:latin typeface="Georgia"/>
                <a:ea typeface="Georgia"/>
                <a:cs typeface="Georgia"/>
                <a:sym typeface="Georgia"/>
              </a:rPr>
              <a:t> whatever value is on the right (127) to the items on its left, motor[motor1].</a:t>
            </a:r>
            <a:endParaRPr sz="1200" dirty="0">
              <a:latin typeface="Georgia"/>
              <a:ea typeface="Georgia"/>
              <a:cs typeface="Georgia"/>
              <a:sym typeface="Georgia"/>
            </a:endParaRPr>
          </a:p>
          <a:p>
            <a:pPr marL="914400" lvl="1" indent="-304800" rtl="0">
              <a:spcBef>
                <a:spcPts val="0"/>
              </a:spcBef>
              <a:spcAft>
                <a:spcPts val="0"/>
              </a:spcAft>
              <a:buSzPts val="1200"/>
              <a:buFont typeface="Georgia"/>
              <a:buAutoNum type="alphaLcPeriod"/>
            </a:pPr>
            <a:r>
              <a:rPr lang="en" sz="1200" dirty="0">
                <a:solidFill>
                  <a:srgbClr val="FFFF00"/>
                </a:solidFill>
                <a:latin typeface="Georgia"/>
                <a:ea typeface="Georgia"/>
                <a:cs typeface="Georgia"/>
                <a:sym typeface="Georgia"/>
              </a:rPr>
              <a:t>127 </a:t>
            </a:r>
            <a:r>
              <a:rPr lang="en" sz="1200" dirty="0">
                <a:latin typeface="Georgia"/>
                <a:ea typeface="Georgia"/>
                <a:cs typeface="Georgia"/>
                <a:sym typeface="Georgia"/>
              </a:rPr>
              <a:t>is the maximum power of the robot clockwise. -127 is the maximum power counterclockwise. 0 means no power is given, hence stopping.</a:t>
            </a:r>
            <a:endParaRPr sz="1200" dirty="0">
              <a:latin typeface="Georgia"/>
              <a:ea typeface="Georgia"/>
              <a:cs typeface="Georgia"/>
              <a:sym typeface="Georgia"/>
            </a:endParaRPr>
          </a:p>
          <a:p>
            <a:pPr marL="914400" lvl="1" indent="-304800" rtl="0">
              <a:spcBef>
                <a:spcPts val="0"/>
              </a:spcBef>
              <a:spcAft>
                <a:spcPts val="0"/>
              </a:spcAft>
              <a:buSzPts val="1200"/>
              <a:buFont typeface="Georgia"/>
              <a:buAutoNum type="alphaLcPeriod"/>
            </a:pPr>
            <a:r>
              <a:rPr lang="en" sz="1200" dirty="0">
                <a:solidFill>
                  <a:srgbClr val="FFFF00"/>
                </a:solidFill>
                <a:latin typeface="Georgia"/>
                <a:ea typeface="Georgia"/>
                <a:cs typeface="Georgia"/>
                <a:sym typeface="Georgia"/>
              </a:rPr>
              <a:t>Semicolon ; </a:t>
            </a:r>
            <a:r>
              <a:rPr lang="en" sz="1200" dirty="0">
                <a:latin typeface="Georgia"/>
                <a:ea typeface="Georgia"/>
                <a:cs typeface="Georgia"/>
                <a:sym typeface="Georgia"/>
              </a:rPr>
              <a:t>is used at the end of every statement you give, </a:t>
            </a:r>
            <a:r>
              <a:rPr lang="en" sz="12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like the period to a sentence</a:t>
            </a:r>
            <a:r>
              <a:rPr lang="en" sz="1200" dirty="0">
                <a:latin typeface="Georgia"/>
                <a:ea typeface="Georgia"/>
                <a:cs typeface="Georgia"/>
                <a:sym typeface="Georgia"/>
              </a:rPr>
              <a:t>. However, they don’t show up after brackets {}.</a:t>
            </a:r>
          </a:p>
          <a:p>
            <a:pPr marL="152400" indent="0">
              <a:buSzPts val="1200"/>
              <a:buNone/>
            </a:pPr>
            <a:endParaRPr lang="en"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152400" indent="0">
              <a:buSzPts val="1200"/>
              <a:buNone/>
            </a:pPr>
            <a:r>
              <a:rPr lang="en"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This statement basically says: Set the motor named [motor1] to a power of 127. </a:t>
            </a:r>
            <a:endParaRPr sz="1400" b="1"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0" lvl="0" indent="0" rtl="0">
              <a:spcBef>
                <a:spcPts val="1600"/>
              </a:spcBef>
              <a:spcAft>
                <a:spcPts val="1600"/>
              </a:spcAft>
              <a:buNone/>
            </a:pPr>
            <a:endParaRPr dirty="0">
              <a:latin typeface="Times New Roman"/>
              <a:ea typeface="Times New Roman"/>
              <a:cs typeface="Times New Roman"/>
              <a:sym typeface="Times New Roman"/>
            </a:endParaRPr>
          </a:p>
        </p:txBody>
      </p:sp>
      <p:pic>
        <p:nvPicPr>
          <p:cNvPr id="226" name="Shape 226"/>
          <p:cNvPicPr preferRelativeResize="0"/>
          <p:nvPr/>
        </p:nvPicPr>
        <p:blipFill>
          <a:blip r:embed="rId3">
            <a:alphaModFix/>
          </a:blip>
          <a:stretch>
            <a:fillRect/>
          </a:stretch>
        </p:blipFill>
        <p:spPr>
          <a:xfrm>
            <a:off x="1714500" y="461225"/>
            <a:ext cx="5086350" cy="11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body" idx="4294967295"/>
          </p:nvPr>
        </p:nvSpPr>
        <p:spPr>
          <a:xfrm>
            <a:off x="895672" y="1723612"/>
            <a:ext cx="7352655" cy="296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latin typeface="Georgia"/>
                <a:ea typeface="Georgia"/>
                <a:cs typeface="Georgia"/>
                <a:sym typeface="Georgia"/>
              </a:rPr>
              <a:t>2. </a:t>
            </a:r>
            <a:r>
              <a:rPr lang="en" sz="1400" dirty="0">
                <a:solidFill>
                  <a:srgbClr val="FFFF00"/>
                </a:solidFill>
                <a:latin typeface="Georgia"/>
                <a:ea typeface="Georgia"/>
                <a:cs typeface="Georgia"/>
                <a:sym typeface="Georgia"/>
              </a:rPr>
              <a:t>	wait1Msec(1000);</a:t>
            </a:r>
            <a:endParaRPr sz="1400" dirty="0">
              <a:solidFill>
                <a:srgbClr val="FFFF00"/>
              </a:solidFill>
              <a:latin typeface="Georgia"/>
              <a:ea typeface="Georgia"/>
              <a:cs typeface="Georgia"/>
              <a:sym typeface="Georgia"/>
            </a:endParaRPr>
          </a:p>
          <a:p>
            <a:pPr marL="914400" lvl="1" indent="-304800" rtl="0">
              <a:spcBef>
                <a:spcPts val="1600"/>
              </a:spcBef>
              <a:spcAft>
                <a:spcPts val="0"/>
              </a:spcAft>
              <a:buSzPts val="1200"/>
              <a:buFont typeface="Georgia"/>
              <a:buAutoNum type="alphaLcPeriod"/>
            </a:pPr>
            <a:r>
              <a:rPr lang="en" sz="1200" dirty="0">
                <a:solidFill>
                  <a:srgbClr val="FFFF00"/>
                </a:solidFill>
                <a:latin typeface="Georgia"/>
                <a:ea typeface="Georgia"/>
                <a:cs typeface="Georgia"/>
                <a:sym typeface="Georgia"/>
              </a:rPr>
              <a:t>wait1Msec() </a:t>
            </a:r>
            <a:r>
              <a:rPr lang="en" sz="1200" dirty="0">
                <a:solidFill>
                  <a:srgbClr val="FFFFFF"/>
                </a:solidFill>
                <a:latin typeface="Georgia"/>
                <a:ea typeface="Georgia"/>
                <a:cs typeface="Georgia"/>
                <a:sym typeface="Georgia"/>
              </a:rPr>
              <a:t>is a built-in command to tell the robot “for how long”. The unit is millisecond. </a:t>
            </a:r>
            <a:endParaRPr sz="1200" dirty="0">
              <a:solidFill>
                <a:srgbClr val="FFFFFF"/>
              </a:solidFill>
              <a:latin typeface="Georgia"/>
              <a:ea typeface="Georgia"/>
              <a:cs typeface="Georgia"/>
              <a:sym typeface="Georgia"/>
            </a:endParaRPr>
          </a:p>
          <a:p>
            <a:pPr marL="914400" lvl="1" indent="-304800" rtl="0">
              <a:spcBef>
                <a:spcPts val="0"/>
              </a:spcBef>
              <a:spcAft>
                <a:spcPts val="0"/>
              </a:spcAft>
              <a:buSzPts val="1200"/>
              <a:buFont typeface="Georgia"/>
              <a:buAutoNum type="alphaLcPeriod"/>
            </a:pPr>
            <a:r>
              <a:rPr lang="en" sz="1200" dirty="0">
                <a:solidFill>
                  <a:srgbClr val="FFFF00"/>
                </a:solidFill>
                <a:latin typeface="Georgia"/>
                <a:ea typeface="Georgia"/>
                <a:cs typeface="Georgia"/>
                <a:sym typeface="Georgia"/>
              </a:rPr>
              <a:t>(1000) </a:t>
            </a:r>
            <a:r>
              <a:rPr lang="en" sz="1200" dirty="0">
                <a:solidFill>
                  <a:srgbClr val="FFFFFF"/>
                </a:solidFill>
                <a:latin typeface="Georgia"/>
                <a:ea typeface="Georgia"/>
                <a:cs typeface="Georgia"/>
                <a:sym typeface="Georgia"/>
              </a:rPr>
              <a:t>specifies the amount of time. 1000 millisecond is one second.</a:t>
            </a:r>
            <a:endParaRPr sz="1200" dirty="0">
              <a:solidFill>
                <a:srgbClr val="FFFFFF"/>
              </a:solidFill>
              <a:latin typeface="Georgia"/>
              <a:ea typeface="Georgia"/>
              <a:cs typeface="Georgia"/>
              <a:sym typeface="Georgia"/>
            </a:endParaRPr>
          </a:p>
          <a:p>
            <a:pPr marL="914400" lvl="1" indent="-304800" rtl="0">
              <a:spcBef>
                <a:spcPts val="0"/>
              </a:spcBef>
              <a:spcAft>
                <a:spcPts val="0"/>
              </a:spcAft>
              <a:buClr>
                <a:srgbClr val="FFFFFF"/>
              </a:buClr>
              <a:buSzPts val="1200"/>
              <a:buFont typeface="Georgia"/>
              <a:buAutoNum type="alphaLcPeriod"/>
            </a:pPr>
            <a:r>
              <a:rPr lang="en" sz="1200" dirty="0">
                <a:solidFill>
                  <a:srgbClr val="FFFFFF"/>
                </a:solidFill>
                <a:latin typeface="Georgia"/>
                <a:ea typeface="Georgia"/>
                <a:cs typeface="Georgia"/>
                <a:sym typeface="Georgia"/>
              </a:rPr>
              <a:t>Note that </a:t>
            </a:r>
            <a:r>
              <a:rPr lang="en" sz="1200" dirty="0">
                <a:solidFill>
                  <a:srgbClr val="FFFF00"/>
                </a:solidFill>
                <a:latin typeface="Georgia"/>
                <a:ea typeface="Georgia"/>
                <a:cs typeface="Georgia"/>
                <a:sym typeface="Georgia"/>
              </a:rPr>
              <a:t>wait1Msec()</a:t>
            </a:r>
            <a:r>
              <a:rPr lang="en" sz="1200" dirty="0">
                <a:solidFill>
                  <a:srgbClr val="FFFFFF"/>
                </a:solidFill>
                <a:latin typeface="Georgia"/>
                <a:ea typeface="Georgia"/>
                <a:cs typeface="Georgia"/>
                <a:sym typeface="Georgia"/>
              </a:rPr>
              <a:t> doesn’t mean doing nothing, but </a:t>
            </a:r>
            <a:r>
              <a:rPr lang="en" sz="12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instead it gives the timeframe in which any previous statements about “what it is doing” will run</a:t>
            </a:r>
            <a:r>
              <a:rPr lang="en" sz="1200" dirty="0">
                <a:solidFill>
                  <a:srgbClr val="FFFFFF"/>
                </a:solidFill>
                <a:latin typeface="Georgia"/>
                <a:ea typeface="Georgia"/>
                <a:cs typeface="Georgia"/>
                <a:sym typeface="Georgia"/>
              </a:rPr>
              <a:t>.</a:t>
            </a:r>
            <a:endParaRPr sz="1200" dirty="0">
              <a:solidFill>
                <a:srgbClr val="FFFFFF"/>
              </a:solidFill>
              <a:latin typeface="Georgia"/>
              <a:ea typeface="Georgia"/>
              <a:cs typeface="Georgia"/>
              <a:sym typeface="Georgia"/>
            </a:endParaRPr>
          </a:p>
          <a:p>
            <a:pPr marL="914400" lvl="1" indent="-304800" rtl="0">
              <a:spcBef>
                <a:spcPts val="0"/>
              </a:spcBef>
              <a:spcAft>
                <a:spcPts val="0"/>
              </a:spcAft>
              <a:buSzPts val="1200"/>
              <a:buFont typeface="Georgia"/>
              <a:buAutoNum type="alphaLcPeriod"/>
            </a:pPr>
            <a:r>
              <a:rPr lang="en" sz="1200" dirty="0">
                <a:solidFill>
                  <a:srgbClr val="FFFF00"/>
                </a:solidFill>
                <a:latin typeface="Georgia"/>
                <a:ea typeface="Georgia"/>
                <a:cs typeface="Georgia"/>
                <a:sym typeface="Georgia"/>
              </a:rPr>
              <a:t>Semicolon ; </a:t>
            </a:r>
            <a:r>
              <a:rPr lang="en" sz="1200" dirty="0">
                <a:latin typeface="Georgia"/>
                <a:ea typeface="Georgia"/>
                <a:cs typeface="Georgia"/>
                <a:sym typeface="Georgia"/>
              </a:rPr>
              <a:t>is used at the end of every statement.</a:t>
            </a:r>
          </a:p>
          <a:p>
            <a:pPr marL="914400" lvl="1" indent="-304800" rtl="0">
              <a:spcBef>
                <a:spcPts val="0"/>
              </a:spcBef>
              <a:spcAft>
                <a:spcPts val="0"/>
              </a:spcAft>
              <a:buSzPts val="1200"/>
              <a:buFont typeface="Georgia"/>
              <a:buAutoNum type="alphaLcPeriod"/>
            </a:pPr>
            <a:endParaRPr lang="en" sz="1200" dirty="0">
              <a:latin typeface="Georgia"/>
              <a:ea typeface="Georgia"/>
              <a:cs typeface="Georgia"/>
              <a:sym typeface="Georgia"/>
            </a:endParaRPr>
          </a:p>
          <a:p>
            <a:pPr marL="152400" indent="0">
              <a:buSzPts val="1200"/>
              <a:buNone/>
            </a:pPr>
            <a:r>
              <a:rPr lang="en" sz="1600" dirty="0">
                <a:latin typeface="Georgia"/>
                <a:ea typeface="Georgia"/>
                <a:cs typeface="Georgia"/>
                <a:sym typeface="Georgia"/>
              </a:rPr>
              <a:t>	</a:t>
            </a:r>
            <a:r>
              <a:rPr lang="en"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This statement basically says: Do the previous action for 1000 milliseconds (or 1 second). Or it can mean: wait 1000 milliseconds (1 second) before continuing to the next statement.</a:t>
            </a:r>
            <a:endParaRPr sz="1400"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0" lvl="0" indent="0" rtl="0">
              <a:spcBef>
                <a:spcPts val="1600"/>
              </a:spcBef>
              <a:spcAft>
                <a:spcPts val="1600"/>
              </a:spcAft>
              <a:buNone/>
            </a:pPr>
            <a:endParaRPr dirty="0">
              <a:latin typeface="Times New Roman"/>
              <a:ea typeface="Times New Roman"/>
              <a:cs typeface="Times New Roman"/>
              <a:sym typeface="Times New Roman"/>
            </a:endParaRPr>
          </a:p>
        </p:txBody>
      </p:sp>
      <p:pic>
        <p:nvPicPr>
          <p:cNvPr id="232" name="Shape 232"/>
          <p:cNvPicPr preferRelativeResize="0"/>
          <p:nvPr/>
        </p:nvPicPr>
        <p:blipFill>
          <a:blip r:embed="rId3">
            <a:alphaModFix/>
          </a:blip>
          <a:stretch>
            <a:fillRect/>
          </a:stretch>
        </p:blipFill>
        <p:spPr>
          <a:xfrm>
            <a:off x="1669400" y="452288"/>
            <a:ext cx="5086350" cy="118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body" idx="4294967295"/>
          </p:nvPr>
        </p:nvSpPr>
        <p:spPr>
          <a:xfrm>
            <a:off x="1117950" y="2164771"/>
            <a:ext cx="6908100" cy="212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Georgia"/>
                <a:ea typeface="Georgia"/>
                <a:cs typeface="Georgia"/>
                <a:sym typeface="Georgia"/>
              </a:rPr>
              <a:t>You may have noticed the green words</a:t>
            </a:r>
            <a:r>
              <a:rPr lang="en" sz="1400">
                <a:solidFill>
                  <a:srgbClr val="00FF00"/>
                </a:solidFill>
                <a:latin typeface="Georgia"/>
                <a:ea typeface="Georgia"/>
                <a:cs typeface="Georgia"/>
                <a:sym typeface="Georgia"/>
              </a:rPr>
              <a:t> // What it is doing</a:t>
            </a:r>
            <a:endParaRPr sz="1400">
              <a:solidFill>
                <a:srgbClr val="00FF00"/>
              </a:solidFill>
              <a:latin typeface="Georgia"/>
              <a:ea typeface="Georgia"/>
              <a:cs typeface="Georgia"/>
              <a:sym typeface="Georgia"/>
            </a:endParaRPr>
          </a:p>
          <a:p>
            <a:pPr marL="0" lvl="0" indent="0">
              <a:spcBef>
                <a:spcPts val="1600"/>
              </a:spcBef>
              <a:spcAft>
                <a:spcPts val="0"/>
              </a:spcAft>
              <a:buNone/>
            </a:pPr>
            <a:r>
              <a:rPr lang="en" sz="1400">
                <a:solidFill>
                  <a:srgbClr val="FFFFFF"/>
                </a:solidFill>
                <a:latin typeface="Georgia"/>
                <a:ea typeface="Georgia"/>
                <a:cs typeface="Georgia"/>
                <a:sym typeface="Georgia"/>
              </a:rPr>
              <a:t>Double slashes </a:t>
            </a:r>
            <a:r>
              <a:rPr lang="en" sz="1400">
                <a:solidFill>
                  <a:srgbClr val="00FF00"/>
                </a:solidFill>
                <a:latin typeface="Georgia"/>
                <a:ea typeface="Georgia"/>
                <a:cs typeface="Georgia"/>
                <a:sym typeface="Georgia"/>
              </a:rPr>
              <a:t>//</a:t>
            </a:r>
            <a:r>
              <a:rPr lang="en" sz="1400">
                <a:solidFill>
                  <a:srgbClr val="FFFFFF"/>
                </a:solidFill>
                <a:latin typeface="Georgia"/>
                <a:ea typeface="Georgia"/>
                <a:cs typeface="Georgia"/>
                <a:sym typeface="Georgia"/>
              </a:rPr>
              <a:t> means to comment in ROBOTC. Any words after // in that line will show up green, and have no actual effect.</a:t>
            </a:r>
            <a:endParaRPr sz="1400">
              <a:solidFill>
                <a:srgbClr val="FFFFFF"/>
              </a:solidFill>
              <a:latin typeface="Georgia"/>
              <a:ea typeface="Georgia"/>
              <a:cs typeface="Georgia"/>
              <a:sym typeface="Georgia"/>
            </a:endParaRPr>
          </a:p>
          <a:p>
            <a:pPr marL="0" lvl="0" indent="0" rtl="0">
              <a:spcBef>
                <a:spcPts val="1600"/>
              </a:spcBef>
              <a:spcAft>
                <a:spcPts val="0"/>
              </a:spcAft>
              <a:buNone/>
            </a:pPr>
            <a:r>
              <a:rPr lang="en" sz="1400">
                <a:solidFill>
                  <a:srgbClr val="FFFFFF"/>
                </a:solidFill>
                <a:latin typeface="Georgia"/>
                <a:ea typeface="Georgia"/>
                <a:cs typeface="Georgia"/>
                <a:sym typeface="Georgia"/>
              </a:rPr>
              <a:t>It is a good habit to comment on the code so you and your teammates know what is happening.</a:t>
            </a:r>
            <a:endParaRPr sz="1400">
              <a:solidFill>
                <a:srgbClr val="FFFFFF"/>
              </a:solidFill>
              <a:latin typeface="Georgia"/>
              <a:ea typeface="Georgia"/>
              <a:cs typeface="Georgia"/>
              <a:sym typeface="Georgia"/>
            </a:endParaRPr>
          </a:p>
          <a:p>
            <a:pPr marL="0" lvl="0" indent="0" rtl="0">
              <a:spcBef>
                <a:spcPts val="1600"/>
              </a:spcBef>
              <a:spcAft>
                <a:spcPts val="1600"/>
              </a:spcAft>
              <a:buNone/>
            </a:pPr>
            <a:endParaRPr>
              <a:latin typeface="Times New Roman"/>
              <a:ea typeface="Times New Roman"/>
              <a:cs typeface="Times New Roman"/>
              <a:sym typeface="Times New Roman"/>
            </a:endParaRPr>
          </a:p>
        </p:txBody>
      </p:sp>
      <p:pic>
        <p:nvPicPr>
          <p:cNvPr id="238" name="Shape 238"/>
          <p:cNvPicPr preferRelativeResize="0"/>
          <p:nvPr/>
        </p:nvPicPr>
        <p:blipFill>
          <a:blip r:embed="rId3">
            <a:alphaModFix/>
          </a:blip>
          <a:stretch>
            <a:fillRect/>
          </a:stretch>
        </p:blipFill>
        <p:spPr>
          <a:xfrm>
            <a:off x="1669400" y="833288"/>
            <a:ext cx="5086350" cy="118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p:cNvPicPr preferRelativeResize="0"/>
          <p:nvPr/>
        </p:nvPicPr>
        <p:blipFill rotWithShape="1">
          <a:blip r:embed="rId3">
            <a:alphaModFix/>
          </a:blip>
          <a:srcRect l="50956" b="24749"/>
          <a:stretch/>
        </p:blipFill>
        <p:spPr>
          <a:xfrm>
            <a:off x="3031450" y="443175"/>
            <a:ext cx="3081100" cy="2103500"/>
          </a:xfrm>
          <a:prstGeom prst="rect">
            <a:avLst/>
          </a:prstGeom>
          <a:noFill/>
          <a:ln>
            <a:noFill/>
          </a:ln>
        </p:spPr>
      </p:pic>
      <p:sp>
        <p:nvSpPr>
          <p:cNvPr id="244" name="Shape 244"/>
          <p:cNvSpPr/>
          <p:nvPr/>
        </p:nvSpPr>
        <p:spPr>
          <a:xfrm>
            <a:off x="4052999" y="700699"/>
            <a:ext cx="1038000" cy="621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5" name="Shape 245"/>
          <p:cNvSpPr txBox="1"/>
          <p:nvPr/>
        </p:nvSpPr>
        <p:spPr>
          <a:xfrm>
            <a:off x="747000" y="2847475"/>
            <a:ext cx="7650000" cy="217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FFFF"/>
                </a:solidFill>
                <a:latin typeface="Georgia"/>
                <a:ea typeface="Georgia"/>
                <a:cs typeface="Georgia"/>
                <a:sym typeface="Georgia"/>
              </a:rPr>
              <a:t>To download this code onto your test kit: </a:t>
            </a:r>
            <a:endParaRPr dirty="0">
              <a:solidFill>
                <a:srgbClr val="FFFFFF"/>
              </a:solidFill>
              <a:latin typeface="Georgia"/>
              <a:ea typeface="Georgia"/>
              <a:cs typeface="Georgia"/>
              <a:sym typeface="Georgia"/>
            </a:endParaRPr>
          </a:p>
          <a:p>
            <a:pPr marL="0" lvl="0" indent="0">
              <a:spcBef>
                <a:spcPts val="0"/>
              </a:spcBef>
              <a:spcAft>
                <a:spcPts val="0"/>
              </a:spcAft>
              <a:buNone/>
            </a:pPr>
            <a:endParaRPr dirty="0">
              <a:solidFill>
                <a:srgbClr val="FFFFFF"/>
              </a:solidFill>
              <a:latin typeface="Georgia"/>
              <a:ea typeface="Georgia"/>
              <a:cs typeface="Georgia"/>
              <a:sym typeface="Georgia"/>
            </a:endParaRPr>
          </a:p>
          <a:p>
            <a:pPr marL="0" lvl="0" indent="0">
              <a:spcBef>
                <a:spcPts val="0"/>
              </a:spcBef>
              <a:spcAft>
                <a:spcPts val="0"/>
              </a:spcAft>
              <a:buNone/>
            </a:pP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Make sure your cortex is on and connected to your laptop. </a:t>
            </a:r>
            <a:endParaRPr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0" lvl="0" indent="0">
              <a:spcBef>
                <a:spcPts val="0"/>
              </a:spcBef>
              <a:spcAft>
                <a:spcPts val="0"/>
              </a:spcAft>
              <a:buNone/>
            </a:pP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Click on “Download to Robot”. </a:t>
            </a:r>
            <a:endParaRPr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0" lvl="0" indent="0">
              <a:spcBef>
                <a:spcPts val="0"/>
              </a:spcBef>
              <a:spcAft>
                <a:spcPts val="0"/>
              </a:spcAft>
              <a:buNone/>
            </a:pP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Click “start” in the debugger window.</a:t>
            </a:r>
            <a:endParaRPr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endParaRPr>
          </a:p>
          <a:p>
            <a:pPr marL="0" lvl="0" indent="0">
              <a:spcBef>
                <a:spcPts val="0"/>
              </a:spcBef>
              <a:spcAft>
                <a:spcPts val="0"/>
              </a:spcAft>
              <a:buNone/>
            </a:pPr>
            <a:endParaRPr dirty="0">
              <a:solidFill>
                <a:srgbClr val="FFFFFF"/>
              </a:solidFill>
              <a:latin typeface="Georgia"/>
              <a:ea typeface="Georgia"/>
              <a:cs typeface="Georgia"/>
              <a:sym typeface="Georgia"/>
            </a:endParaRPr>
          </a:p>
          <a:p>
            <a:pPr marL="0" lvl="0" indent="0">
              <a:spcBef>
                <a:spcPts val="0"/>
              </a:spcBef>
              <a:spcAft>
                <a:spcPts val="0"/>
              </a:spcAft>
              <a:buNone/>
            </a:pPr>
            <a:r>
              <a:rPr lang="en-CA" dirty="0">
                <a:solidFill>
                  <a:srgbClr val="FFFFFF"/>
                </a:solidFill>
                <a:latin typeface="Georgia"/>
                <a:ea typeface="Georgia"/>
                <a:cs typeface="Georgia"/>
                <a:sym typeface="Georgia"/>
              </a:rPr>
              <a:t>One </a:t>
            </a:r>
            <a:r>
              <a:rPr lang="en" dirty="0">
                <a:solidFill>
                  <a:srgbClr val="FFFFFF"/>
                </a:solidFill>
                <a:latin typeface="Georgia"/>
                <a:ea typeface="Georgia"/>
                <a:cs typeface="Georgia"/>
                <a:sym typeface="Georgia"/>
              </a:rPr>
              <a:t>of your wheels should turn for 1 second.</a:t>
            </a:r>
            <a:endParaRPr dirty="0">
              <a:solidFill>
                <a:srgbClr val="FFFFFF"/>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1223962" y="681698"/>
            <a:ext cx="6696075" cy="1171575"/>
          </a:xfrm>
          <a:prstGeom prst="rect">
            <a:avLst/>
          </a:prstGeom>
          <a:noFill/>
          <a:ln>
            <a:noFill/>
          </a:ln>
        </p:spPr>
      </p:pic>
      <p:sp>
        <p:nvSpPr>
          <p:cNvPr id="251" name="Shape 251"/>
          <p:cNvSpPr txBox="1"/>
          <p:nvPr/>
        </p:nvSpPr>
        <p:spPr>
          <a:xfrm>
            <a:off x="1664375" y="2165675"/>
            <a:ext cx="3328800" cy="206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2" name="Shape 252"/>
          <p:cNvSpPr txBox="1"/>
          <p:nvPr/>
        </p:nvSpPr>
        <p:spPr>
          <a:xfrm>
            <a:off x="861236" y="2165675"/>
            <a:ext cx="7421525" cy="172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FFFF"/>
                </a:solidFill>
                <a:latin typeface="Georgia"/>
                <a:ea typeface="Georgia"/>
                <a:cs typeface="Georgia"/>
                <a:sym typeface="Georgia"/>
              </a:rPr>
              <a:t>To get the second wheel moving as well, simply add another </a:t>
            </a:r>
            <a:r>
              <a:rPr lang="en" dirty="0">
                <a:solidFill>
                  <a:srgbClr val="FFFF00"/>
                </a:solidFill>
                <a:latin typeface="Georgia"/>
                <a:ea typeface="Georgia"/>
                <a:cs typeface="Georgia"/>
                <a:sym typeface="Georgia"/>
              </a:rPr>
              <a:t>= motor[motor2] </a:t>
            </a:r>
            <a:r>
              <a:rPr lang="en" dirty="0">
                <a:solidFill>
                  <a:srgbClr val="FFFFFF"/>
                </a:solidFill>
                <a:latin typeface="Georgia"/>
                <a:ea typeface="Georgia"/>
                <a:cs typeface="Georgia"/>
                <a:sym typeface="Georgia"/>
              </a:rPr>
              <a:t>in your “what it is doing statement”. </a:t>
            </a:r>
            <a:endParaRPr dirty="0">
              <a:solidFill>
                <a:srgbClr val="FFFFFF"/>
              </a:solidFill>
              <a:latin typeface="Georgia"/>
              <a:ea typeface="Georgia"/>
              <a:cs typeface="Georgia"/>
              <a:sym typeface="Georgia"/>
            </a:endParaRPr>
          </a:p>
          <a:p>
            <a:pPr marL="0" lvl="0" indent="0">
              <a:spcBef>
                <a:spcPts val="0"/>
              </a:spcBef>
              <a:spcAft>
                <a:spcPts val="0"/>
              </a:spcAft>
              <a:buNone/>
            </a:pPr>
            <a:endParaRPr dirty="0">
              <a:solidFill>
                <a:srgbClr val="FFFFFF"/>
              </a:solidFill>
              <a:latin typeface="Georgia"/>
              <a:ea typeface="Georgia"/>
              <a:cs typeface="Georgia"/>
              <a:sym typeface="Georgia"/>
            </a:endParaRPr>
          </a:p>
          <a:p>
            <a:pPr marL="0" lvl="0" indent="0" rtl="0">
              <a:spcBef>
                <a:spcPts val="0"/>
              </a:spcBef>
              <a:spcAft>
                <a:spcPts val="0"/>
              </a:spcAft>
              <a:buNone/>
            </a:pPr>
            <a:r>
              <a:rPr lang="en" dirty="0">
                <a:solidFill>
                  <a:srgbClr val="FFFFFF"/>
                </a:solidFill>
                <a:latin typeface="Georgia"/>
                <a:ea typeface="Georgia"/>
                <a:cs typeface="Georgia"/>
                <a:sym typeface="Georgia"/>
              </a:rPr>
              <a:t>You may have noticed spaces here and there. ROBOTC doesn’t read whitespace. That means, </a:t>
            </a: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it doesn’t make a difference how your space things out, indent, or even change lines</a:t>
            </a:r>
            <a:r>
              <a:rPr lang="en" dirty="0">
                <a:solidFill>
                  <a:srgbClr val="FFFFFF"/>
                </a:solidFill>
                <a:latin typeface="Georgia"/>
                <a:ea typeface="Georgia"/>
                <a:cs typeface="Georgia"/>
                <a:sym typeface="Georgia"/>
              </a:rPr>
              <a:t>. That is also why the </a:t>
            </a:r>
            <a:r>
              <a:rPr lang="en" dirty="0">
                <a:solidFill>
                  <a:srgbClr val="FFFF00"/>
                </a:solidFill>
                <a:latin typeface="Georgia"/>
                <a:ea typeface="Georgia"/>
                <a:cs typeface="Georgia"/>
                <a:sym typeface="Georgia"/>
              </a:rPr>
              <a:t>semicolon;</a:t>
            </a:r>
            <a:r>
              <a:rPr lang="en" dirty="0">
                <a:solidFill>
                  <a:srgbClr val="FFFFFF"/>
                </a:solidFill>
                <a:latin typeface="Georgia"/>
                <a:ea typeface="Georgia"/>
                <a:cs typeface="Georgia"/>
                <a:sym typeface="Georgia"/>
              </a:rPr>
              <a:t> is super important -- it is the only way for the robot to know which line is next. </a:t>
            </a:r>
          </a:p>
          <a:p>
            <a:pPr marL="0" lvl="0" indent="0" rtl="0">
              <a:spcBef>
                <a:spcPts val="0"/>
              </a:spcBef>
              <a:spcAft>
                <a:spcPts val="0"/>
              </a:spcAft>
              <a:buNone/>
            </a:pPr>
            <a:endParaRPr lang="en" dirty="0">
              <a:solidFill>
                <a:srgbClr val="FFFFFF"/>
              </a:solidFill>
              <a:latin typeface="Georgia"/>
              <a:ea typeface="Georgia"/>
              <a:cs typeface="Georgia"/>
              <a:sym typeface="Georgia"/>
            </a:endParaRPr>
          </a:p>
          <a:p>
            <a:pPr marL="0" lvl="0" indent="0" rtl="0">
              <a:spcBef>
                <a:spcPts val="0"/>
              </a:spcBef>
              <a:spcAft>
                <a:spcPts val="0"/>
              </a:spcAft>
              <a:buNone/>
            </a:pPr>
            <a:r>
              <a:rPr lang="en-CA" dirty="0">
                <a:solidFill>
                  <a:srgbClr val="FFFFFF"/>
                </a:solidFill>
                <a:latin typeface="Georgia"/>
                <a:ea typeface="Georgia"/>
                <a:cs typeface="Georgia"/>
                <a:sym typeface="Georgia"/>
              </a:rPr>
              <a:t>H</a:t>
            </a:r>
            <a:r>
              <a:rPr lang="en" dirty="0">
                <a:solidFill>
                  <a:srgbClr val="FFFFFF"/>
                </a:solidFill>
                <a:latin typeface="Georgia"/>
                <a:ea typeface="Georgia"/>
                <a:cs typeface="Georgia"/>
                <a:sym typeface="Georgia"/>
              </a:rPr>
              <a:t>owever, even though whitespace doesn’t matter, </a:t>
            </a: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it helps keep the code clean and easy to read</a:t>
            </a:r>
            <a:r>
              <a:rPr lang="en" dirty="0">
                <a:solidFill>
                  <a:srgbClr val="FFFFFF"/>
                </a:solidFill>
                <a:latin typeface="Georgia"/>
                <a:ea typeface="Georgia"/>
                <a:cs typeface="Georgia"/>
                <a:sym typeface="Georgia"/>
              </a:rPr>
              <a:t>.</a:t>
            </a:r>
            <a:endParaRPr dirty="0">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body" idx="2"/>
          </p:nvPr>
        </p:nvSpPr>
        <p:spPr>
          <a:xfrm>
            <a:off x="4933196" y="1216363"/>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Times New Roman"/>
                <a:ea typeface="Times New Roman"/>
                <a:cs typeface="Times New Roman"/>
                <a:sym typeface="Times New Roman"/>
              </a:rPr>
              <a:t>Here are all the materials you need:</a:t>
            </a:r>
            <a:endParaRPr sz="1400">
              <a:latin typeface="Times New Roman"/>
              <a:ea typeface="Times New Roman"/>
              <a:cs typeface="Times New Roman"/>
              <a:sym typeface="Times New Roman"/>
            </a:endParaRPr>
          </a:p>
          <a:p>
            <a:pPr marL="457200" lvl="0" indent="-317500" rtl="0">
              <a:spcBef>
                <a:spcPts val="1600"/>
              </a:spcBef>
              <a:spcAft>
                <a:spcPts val="0"/>
              </a:spcAft>
              <a:buSzPts val="1400"/>
              <a:buFont typeface="Times New Roman"/>
              <a:buChar char="●"/>
            </a:pPr>
            <a:r>
              <a:rPr lang="en" sz="1400">
                <a:latin typeface="Times New Roman"/>
                <a:ea typeface="Times New Roman"/>
                <a:cs typeface="Times New Roman"/>
                <a:sym typeface="Times New Roman"/>
              </a:rPr>
              <a:t>2 motors</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shafts (3’’)</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rubber collars</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2 omni wheels (or any wheels)</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VEX cortex</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battery </a:t>
            </a:r>
            <a:endParaRPr sz="1400">
              <a:latin typeface="Times New Roman"/>
              <a:ea typeface="Times New Roman"/>
              <a:cs typeface="Times New Roman"/>
              <a:sym typeface="Times New Roman"/>
            </a:endParaRPr>
          </a:p>
          <a:p>
            <a:pPr marL="457200" lvl="0" indent="-317500" rtl="0">
              <a:spcBef>
                <a:spcPts val="0"/>
              </a:spcBef>
              <a:spcAft>
                <a:spcPts val="0"/>
              </a:spcAft>
              <a:buSzPts val="1400"/>
              <a:buFont typeface="Times New Roman"/>
              <a:buChar char="●"/>
            </a:pPr>
            <a:r>
              <a:rPr lang="en" sz="1400">
                <a:latin typeface="Times New Roman"/>
                <a:ea typeface="Times New Roman"/>
                <a:cs typeface="Times New Roman"/>
                <a:sym typeface="Times New Roman"/>
              </a:rPr>
              <a:t>1 A-to-A cable</a:t>
            </a:r>
            <a:endParaRPr sz="1400">
              <a:latin typeface="Times New Roman"/>
              <a:ea typeface="Times New Roman"/>
              <a:cs typeface="Times New Roman"/>
              <a:sym typeface="Times New Roman"/>
            </a:endParaRPr>
          </a:p>
          <a:p>
            <a:pPr marL="457200" lvl="0" indent="-317500">
              <a:spcBef>
                <a:spcPts val="0"/>
              </a:spcBef>
              <a:spcAft>
                <a:spcPts val="0"/>
              </a:spcAft>
              <a:buSzPts val="1400"/>
              <a:buFont typeface="Times New Roman"/>
              <a:buChar char="●"/>
            </a:pPr>
            <a:r>
              <a:rPr lang="en" sz="1400">
                <a:latin typeface="Times New Roman"/>
                <a:ea typeface="Times New Roman"/>
                <a:cs typeface="Times New Roman"/>
                <a:sym typeface="Times New Roman"/>
              </a:rPr>
              <a:t>1 laptop for programming</a:t>
            </a:r>
            <a:endParaRPr sz="1400">
              <a:latin typeface="Times New Roman"/>
              <a:ea typeface="Times New Roman"/>
              <a:cs typeface="Times New Roman"/>
              <a:sym typeface="Times New Roman"/>
            </a:endParaRPr>
          </a:p>
        </p:txBody>
      </p:sp>
      <p:pic>
        <p:nvPicPr>
          <p:cNvPr id="141" name="Shape 141"/>
          <p:cNvPicPr preferRelativeResize="0"/>
          <p:nvPr/>
        </p:nvPicPr>
        <p:blipFill>
          <a:blip r:embed="rId3">
            <a:alphaModFix/>
          </a:blip>
          <a:stretch>
            <a:fillRect/>
          </a:stretch>
        </p:blipFill>
        <p:spPr>
          <a:xfrm>
            <a:off x="609550" y="1390513"/>
            <a:ext cx="4199946" cy="23624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Shape 257"/>
          <p:cNvPicPr preferRelativeResize="0"/>
          <p:nvPr/>
        </p:nvPicPr>
        <p:blipFill rotWithShape="1">
          <a:blip r:embed="rId3">
            <a:alphaModFix/>
          </a:blip>
          <a:srcRect l="28902" r="8484"/>
          <a:stretch/>
        </p:blipFill>
        <p:spPr>
          <a:xfrm>
            <a:off x="1784737" y="893287"/>
            <a:ext cx="5534525" cy="1682900"/>
          </a:xfrm>
          <a:prstGeom prst="rect">
            <a:avLst/>
          </a:prstGeom>
          <a:noFill/>
          <a:ln>
            <a:noFill/>
          </a:ln>
        </p:spPr>
      </p:pic>
      <p:sp>
        <p:nvSpPr>
          <p:cNvPr id="258" name="Shape 258"/>
          <p:cNvSpPr txBox="1"/>
          <p:nvPr/>
        </p:nvSpPr>
        <p:spPr>
          <a:xfrm>
            <a:off x="1163100" y="2926613"/>
            <a:ext cx="6817800" cy="132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FFFF"/>
                </a:solidFill>
                <a:latin typeface="Georgia"/>
                <a:ea typeface="Georgia"/>
                <a:cs typeface="Georgia"/>
                <a:sym typeface="Georgia"/>
              </a:rPr>
              <a:t>If your test kit doesn’t work at all, the most likely case is that </a:t>
            </a:r>
            <a:r>
              <a:rPr lang="en" b="1" u="sng" dirty="0">
                <a:solidFill>
                  <a:schemeClr val="tx2"/>
                </a:solidFill>
                <a:latin typeface="Tahoma" panose="020B0604030504040204" pitchFamily="34" charset="0"/>
                <a:ea typeface="Tahoma" panose="020B0604030504040204" pitchFamily="34" charset="0"/>
                <a:cs typeface="Tahoma" panose="020B0604030504040204" pitchFamily="34" charset="0"/>
                <a:sym typeface="Georgia"/>
              </a:rPr>
              <a:t>the cortex needs a firmware update</a:t>
            </a:r>
            <a:r>
              <a:rPr lang="en" dirty="0">
                <a:solidFill>
                  <a:srgbClr val="FFFFFF"/>
                </a:solidFill>
                <a:latin typeface="Georgia"/>
                <a:ea typeface="Georgia"/>
                <a:cs typeface="Georgia"/>
                <a:sym typeface="Georgia"/>
              </a:rPr>
              <a:t>. To do that, turn your cortex off, and click on “Firmware Download” in the toolbar. </a:t>
            </a:r>
            <a:endParaRPr dirty="0">
              <a:solidFill>
                <a:srgbClr val="FFFFFF"/>
              </a:solidFill>
              <a:latin typeface="Georgia"/>
              <a:ea typeface="Georgia"/>
              <a:cs typeface="Georgia"/>
              <a:sym typeface="Georgia"/>
            </a:endParaRPr>
          </a:p>
          <a:p>
            <a:pPr marL="0" lvl="0" indent="0">
              <a:spcBef>
                <a:spcPts val="0"/>
              </a:spcBef>
              <a:spcAft>
                <a:spcPts val="0"/>
              </a:spcAft>
              <a:buNone/>
            </a:pPr>
            <a:endParaRPr dirty="0">
              <a:solidFill>
                <a:srgbClr val="FFFFFF"/>
              </a:solidFill>
              <a:latin typeface="Georgia"/>
              <a:ea typeface="Georgia"/>
              <a:cs typeface="Georgia"/>
              <a:sym typeface="Georgia"/>
            </a:endParaRPr>
          </a:p>
          <a:p>
            <a:pPr marL="0" lvl="0" indent="0">
              <a:spcBef>
                <a:spcPts val="0"/>
              </a:spcBef>
              <a:spcAft>
                <a:spcPts val="0"/>
              </a:spcAft>
              <a:buNone/>
            </a:pPr>
            <a:r>
              <a:rPr lang="en" dirty="0">
                <a:solidFill>
                  <a:srgbClr val="FFFFFF"/>
                </a:solidFill>
                <a:latin typeface="Georgia"/>
                <a:ea typeface="Georgia"/>
                <a:cs typeface="Georgia"/>
                <a:sym typeface="Georgia"/>
              </a:rPr>
              <a:t>After the firmware update, turn your cortex on and try to download the code again.</a:t>
            </a:r>
            <a:endParaRPr dirty="0">
              <a:solidFill>
                <a:srgbClr val="FFFFFF"/>
              </a:solidFill>
              <a:latin typeface="Georgia"/>
              <a:ea typeface="Georgia"/>
              <a:cs typeface="Georgia"/>
              <a:sym typeface="Georgia"/>
            </a:endParaRPr>
          </a:p>
        </p:txBody>
      </p:sp>
      <p:sp>
        <p:nvSpPr>
          <p:cNvPr id="259" name="Shape 259"/>
          <p:cNvSpPr/>
          <p:nvPr/>
        </p:nvSpPr>
        <p:spPr>
          <a:xfrm>
            <a:off x="4193374" y="1242099"/>
            <a:ext cx="1038000" cy="621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C0014C-4078-44A2-8D92-245D20FFBCF9}"/>
              </a:ext>
            </a:extLst>
          </p:cNvPr>
          <p:cNvSpPr txBox="1"/>
          <p:nvPr/>
        </p:nvSpPr>
        <p:spPr>
          <a:xfrm>
            <a:off x="1380460" y="1294477"/>
            <a:ext cx="6383079" cy="2554545"/>
          </a:xfrm>
          <a:prstGeom prst="rect">
            <a:avLst/>
          </a:prstGeom>
          <a:noFill/>
        </p:spPr>
        <p:txBody>
          <a:bodyPr wrap="square" rtlCol="0">
            <a:spAutoFit/>
          </a:bodyPr>
          <a:lstStyle/>
          <a:p>
            <a:r>
              <a:rPr lang="en-CA" sz="1600" dirty="0">
                <a:solidFill>
                  <a:schemeClr val="bg1"/>
                </a:solidFill>
                <a:latin typeface="+mn-lt"/>
              </a:rPr>
              <a:t>Hope you enjoyed the first few lines of code!!</a:t>
            </a:r>
          </a:p>
          <a:p>
            <a:endParaRPr lang="en-CA" sz="1600" dirty="0">
              <a:solidFill>
                <a:schemeClr val="bg1"/>
              </a:solidFill>
              <a:latin typeface="+mn-lt"/>
            </a:endParaRPr>
          </a:p>
          <a:p>
            <a:r>
              <a:rPr lang="en-CA" sz="1600" dirty="0">
                <a:solidFill>
                  <a:schemeClr val="bg1"/>
                </a:solidFill>
                <a:latin typeface="+mn-lt"/>
              </a:rPr>
              <a:t>This </a:t>
            </a:r>
            <a:r>
              <a:rPr lang="en-CA" sz="1600" dirty="0" err="1">
                <a:solidFill>
                  <a:schemeClr val="bg1"/>
                </a:solidFill>
                <a:latin typeface="+mn-lt"/>
              </a:rPr>
              <a:t>powerpoint</a:t>
            </a:r>
            <a:r>
              <a:rPr lang="en-CA" sz="1600" dirty="0">
                <a:solidFill>
                  <a:schemeClr val="bg1"/>
                </a:solidFill>
                <a:latin typeface="+mn-lt"/>
              </a:rPr>
              <a:t> does contain a lot of over-explaining, but those knowledge will prove useful later. If there are any mistakes please let me know, and let’s improve together! :D</a:t>
            </a:r>
          </a:p>
          <a:p>
            <a:endParaRPr lang="en-CA" sz="1600" dirty="0">
              <a:solidFill>
                <a:schemeClr val="bg1"/>
              </a:solidFill>
              <a:latin typeface="+mn-lt"/>
            </a:endParaRPr>
          </a:p>
          <a:p>
            <a:r>
              <a:rPr lang="en-CA" sz="1600" dirty="0">
                <a:solidFill>
                  <a:schemeClr val="bg1"/>
                </a:solidFill>
                <a:latin typeface="+mn-lt"/>
              </a:rPr>
              <a:t>For questions or advice, please email alicexxx0516@gmail.com.</a:t>
            </a:r>
          </a:p>
          <a:p>
            <a:endParaRPr lang="en-CA" sz="1600" dirty="0">
              <a:solidFill>
                <a:schemeClr val="bg1"/>
              </a:solidFill>
              <a:latin typeface="+mn-lt"/>
            </a:endParaRPr>
          </a:p>
          <a:p>
            <a:pPr algn="r"/>
            <a:r>
              <a:rPr lang="en-CA" sz="1600" dirty="0">
                <a:solidFill>
                  <a:schemeClr val="bg1"/>
                </a:solidFill>
                <a:latin typeface="+mn-lt"/>
              </a:rPr>
              <a:t>Alice X.</a:t>
            </a:r>
          </a:p>
          <a:p>
            <a:pPr algn="r"/>
            <a:r>
              <a:rPr lang="en-CA" sz="1600" dirty="0">
                <a:solidFill>
                  <a:schemeClr val="bg1"/>
                </a:solidFill>
                <a:latin typeface="+mn-lt"/>
              </a:rPr>
              <a:t>2018.03.28</a:t>
            </a:r>
          </a:p>
        </p:txBody>
      </p:sp>
    </p:spTree>
    <p:extLst>
      <p:ext uri="{BB962C8B-B14F-4D97-AF65-F5344CB8AC3E}">
        <p14:creationId xmlns:p14="http://schemas.microsoft.com/office/powerpoint/2010/main" val="250329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2"/>
          </p:nvPr>
        </p:nvSpPr>
        <p:spPr>
          <a:xfrm>
            <a:off x="1342800" y="1003350"/>
            <a:ext cx="3403200" cy="862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Times New Roman"/>
                <a:ea typeface="Times New Roman"/>
                <a:cs typeface="Times New Roman"/>
                <a:sym typeface="Times New Roman"/>
              </a:rPr>
              <a:t>Step 1:</a:t>
            </a:r>
            <a:endParaRPr sz="1400">
              <a:latin typeface="Times New Roman"/>
              <a:ea typeface="Times New Roman"/>
              <a:cs typeface="Times New Roman"/>
              <a:sym typeface="Times New Roman"/>
            </a:endParaRPr>
          </a:p>
          <a:p>
            <a:pPr marL="0" lvl="0" indent="0">
              <a:spcBef>
                <a:spcPts val="1600"/>
              </a:spcBef>
              <a:spcAft>
                <a:spcPts val="1600"/>
              </a:spcAft>
              <a:buNone/>
            </a:pPr>
            <a:r>
              <a:rPr lang="en" sz="1400">
                <a:latin typeface="Times New Roman"/>
                <a:ea typeface="Times New Roman"/>
                <a:cs typeface="Times New Roman"/>
                <a:sym typeface="Times New Roman"/>
              </a:rPr>
              <a:t>Put the shafts in the motors.</a:t>
            </a:r>
            <a:endParaRPr sz="1400">
              <a:latin typeface="Times New Roman"/>
              <a:ea typeface="Times New Roman"/>
              <a:cs typeface="Times New Roman"/>
              <a:sym typeface="Times New Roman"/>
            </a:endParaRPr>
          </a:p>
        </p:txBody>
      </p:sp>
      <p:pic>
        <p:nvPicPr>
          <p:cNvPr id="147" name="Shape 147"/>
          <p:cNvPicPr preferRelativeResize="0"/>
          <p:nvPr/>
        </p:nvPicPr>
        <p:blipFill>
          <a:blip r:embed="rId3">
            <a:alphaModFix/>
          </a:blip>
          <a:stretch>
            <a:fillRect/>
          </a:stretch>
        </p:blipFill>
        <p:spPr>
          <a:xfrm>
            <a:off x="5085050" y="546148"/>
            <a:ext cx="3403199" cy="1914292"/>
          </a:xfrm>
          <a:prstGeom prst="rect">
            <a:avLst/>
          </a:prstGeom>
          <a:noFill/>
          <a:ln>
            <a:noFill/>
          </a:ln>
        </p:spPr>
      </p:pic>
      <p:pic>
        <p:nvPicPr>
          <p:cNvPr id="148" name="Shape 148"/>
          <p:cNvPicPr preferRelativeResize="0"/>
          <p:nvPr/>
        </p:nvPicPr>
        <p:blipFill>
          <a:blip r:embed="rId4">
            <a:alphaModFix/>
          </a:blip>
          <a:stretch>
            <a:fillRect/>
          </a:stretch>
        </p:blipFill>
        <p:spPr>
          <a:xfrm>
            <a:off x="5085027" y="2636125"/>
            <a:ext cx="3403252" cy="1914300"/>
          </a:xfrm>
          <a:prstGeom prst="rect">
            <a:avLst/>
          </a:prstGeom>
          <a:noFill/>
          <a:ln>
            <a:noFill/>
          </a:ln>
        </p:spPr>
      </p:pic>
      <p:sp>
        <p:nvSpPr>
          <p:cNvPr id="149" name="Shape 149"/>
          <p:cNvSpPr txBox="1">
            <a:spLocks noGrp="1"/>
          </p:cNvSpPr>
          <p:nvPr>
            <p:ph type="body" idx="2"/>
          </p:nvPr>
        </p:nvSpPr>
        <p:spPr>
          <a:xfrm>
            <a:off x="1342800" y="2940925"/>
            <a:ext cx="3403200" cy="1113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Times New Roman"/>
                <a:ea typeface="Times New Roman"/>
                <a:cs typeface="Times New Roman"/>
                <a:sym typeface="Times New Roman"/>
              </a:rPr>
              <a:t>Step 2:</a:t>
            </a:r>
            <a:endParaRPr sz="1400">
              <a:latin typeface="Times New Roman"/>
              <a:ea typeface="Times New Roman"/>
              <a:cs typeface="Times New Roman"/>
              <a:sym typeface="Times New Roman"/>
            </a:endParaRPr>
          </a:p>
          <a:p>
            <a:pPr marL="0" lvl="0" indent="0" rtl="0">
              <a:spcBef>
                <a:spcPts val="1600"/>
              </a:spcBef>
              <a:spcAft>
                <a:spcPts val="1600"/>
              </a:spcAft>
              <a:buNone/>
            </a:pPr>
            <a:r>
              <a:rPr lang="en" sz="1400">
                <a:latin typeface="Times New Roman"/>
                <a:ea typeface="Times New Roman"/>
                <a:cs typeface="Times New Roman"/>
                <a:sym typeface="Times New Roman"/>
              </a:rPr>
              <a:t>Slide the rubber collar on the shafts. The position of the collar can be adjusted later.</a:t>
            </a:r>
            <a:endParaRPr sz="1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2"/>
          </p:nvPr>
        </p:nvSpPr>
        <p:spPr>
          <a:xfrm>
            <a:off x="4933200" y="1877550"/>
            <a:ext cx="3403200" cy="1388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Times New Roman"/>
                <a:ea typeface="Times New Roman"/>
                <a:cs typeface="Times New Roman"/>
                <a:sym typeface="Times New Roman"/>
              </a:rPr>
              <a:t>Step 3: </a:t>
            </a:r>
            <a:endParaRPr sz="1400">
              <a:latin typeface="Times New Roman"/>
              <a:ea typeface="Times New Roman"/>
              <a:cs typeface="Times New Roman"/>
              <a:sym typeface="Times New Roman"/>
            </a:endParaRPr>
          </a:p>
          <a:p>
            <a:pPr marL="0" lvl="0" indent="0">
              <a:spcBef>
                <a:spcPts val="1600"/>
              </a:spcBef>
              <a:spcAft>
                <a:spcPts val="1600"/>
              </a:spcAft>
              <a:buNone/>
            </a:pPr>
            <a:r>
              <a:rPr lang="en" sz="1400">
                <a:latin typeface="Times New Roman"/>
                <a:ea typeface="Times New Roman"/>
                <a:cs typeface="Times New Roman"/>
                <a:sym typeface="Times New Roman"/>
              </a:rPr>
              <a:t>Place the wheels on the top of the shafts. Adjust the position of the collar so that the shafts fully go through the wheels.</a:t>
            </a:r>
            <a:endParaRPr sz="1400">
              <a:latin typeface="Times New Roman"/>
              <a:ea typeface="Times New Roman"/>
              <a:cs typeface="Times New Roman"/>
              <a:sym typeface="Times New Roman"/>
            </a:endParaRPr>
          </a:p>
        </p:txBody>
      </p:sp>
      <p:pic>
        <p:nvPicPr>
          <p:cNvPr id="155" name="Shape 155"/>
          <p:cNvPicPr preferRelativeResize="0"/>
          <p:nvPr/>
        </p:nvPicPr>
        <p:blipFill>
          <a:blip r:embed="rId3">
            <a:alphaModFix/>
          </a:blip>
          <a:stretch>
            <a:fillRect/>
          </a:stretch>
        </p:blipFill>
        <p:spPr>
          <a:xfrm>
            <a:off x="993625" y="1588699"/>
            <a:ext cx="3707072" cy="20852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body" idx="2"/>
          </p:nvPr>
        </p:nvSpPr>
        <p:spPr>
          <a:xfrm>
            <a:off x="4933200" y="2011800"/>
            <a:ext cx="3583500" cy="1119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Times New Roman"/>
                <a:ea typeface="Times New Roman"/>
                <a:cs typeface="Times New Roman"/>
                <a:sym typeface="Times New Roman"/>
              </a:rPr>
              <a:t>Step 4:</a:t>
            </a:r>
            <a:endParaRPr sz="1400">
              <a:latin typeface="Times New Roman"/>
              <a:ea typeface="Times New Roman"/>
              <a:cs typeface="Times New Roman"/>
              <a:sym typeface="Times New Roman"/>
            </a:endParaRPr>
          </a:p>
          <a:p>
            <a:pPr marL="0" lvl="0" indent="0">
              <a:spcBef>
                <a:spcPts val="1600"/>
              </a:spcBef>
              <a:spcAft>
                <a:spcPts val="0"/>
              </a:spcAft>
              <a:buNone/>
            </a:pPr>
            <a:r>
              <a:rPr lang="en" sz="1400">
                <a:latin typeface="Times New Roman"/>
                <a:ea typeface="Times New Roman"/>
                <a:cs typeface="Times New Roman"/>
                <a:sym typeface="Times New Roman"/>
              </a:rPr>
              <a:t>Plug the two pin motors in motor ports 1 &amp; 10. Make sure the black wire is on the outside.</a:t>
            </a:r>
            <a:endParaRPr sz="1400">
              <a:latin typeface="Times New Roman"/>
              <a:ea typeface="Times New Roman"/>
              <a:cs typeface="Times New Roman"/>
              <a:sym typeface="Times New Roman"/>
            </a:endParaRPr>
          </a:p>
          <a:p>
            <a:pPr marL="0" lvl="0" indent="0">
              <a:spcBef>
                <a:spcPts val="1600"/>
              </a:spcBef>
              <a:spcAft>
                <a:spcPts val="1600"/>
              </a:spcAft>
              <a:buNone/>
            </a:pPr>
            <a:endParaRPr/>
          </a:p>
        </p:txBody>
      </p:sp>
      <p:pic>
        <p:nvPicPr>
          <p:cNvPr id="161" name="Shape 161"/>
          <p:cNvPicPr preferRelativeResize="0"/>
          <p:nvPr/>
        </p:nvPicPr>
        <p:blipFill>
          <a:blip r:embed="rId3">
            <a:alphaModFix/>
          </a:blip>
          <a:stretch>
            <a:fillRect/>
          </a:stretch>
        </p:blipFill>
        <p:spPr>
          <a:xfrm>
            <a:off x="318850" y="1402075"/>
            <a:ext cx="4158831" cy="233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2"/>
          </p:nvPr>
        </p:nvSpPr>
        <p:spPr>
          <a:xfrm>
            <a:off x="4700700" y="1055100"/>
            <a:ext cx="3717300" cy="3033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Step 4*:</a:t>
            </a:r>
            <a:endParaRPr>
              <a:latin typeface="Times New Roman"/>
              <a:ea typeface="Times New Roman"/>
              <a:cs typeface="Times New Roman"/>
              <a:sym typeface="Times New Roman"/>
            </a:endParaRPr>
          </a:p>
          <a:p>
            <a:pPr marL="0" lvl="0" indent="0">
              <a:spcBef>
                <a:spcPts val="1600"/>
              </a:spcBef>
              <a:spcAft>
                <a:spcPts val="0"/>
              </a:spcAft>
              <a:buNone/>
            </a:pPr>
            <a:r>
              <a:rPr lang="en">
                <a:latin typeface="Times New Roman"/>
                <a:ea typeface="Times New Roman"/>
                <a:cs typeface="Times New Roman"/>
                <a:sym typeface="Times New Roman"/>
              </a:rPr>
              <a:t>If you want to plug the motors into ports 2 - 9, you will need a motor controller that converts 2 pin into 3 pin. </a:t>
            </a:r>
            <a:endParaRPr>
              <a:latin typeface="Times New Roman"/>
              <a:ea typeface="Times New Roman"/>
              <a:cs typeface="Times New Roman"/>
              <a:sym typeface="Times New Roman"/>
            </a:endParaRPr>
          </a:p>
          <a:p>
            <a:pPr marL="0" lvl="0" indent="0">
              <a:spcBef>
                <a:spcPts val="1600"/>
              </a:spcBef>
              <a:spcAft>
                <a:spcPts val="0"/>
              </a:spcAft>
              <a:buNone/>
            </a:pPr>
            <a:r>
              <a:rPr lang="en">
                <a:latin typeface="Times New Roman"/>
                <a:ea typeface="Times New Roman"/>
                <a:cs typeface="Times New Roman"/>
                <a:sym typeface="Times New Roman"/>
              </a:rPr>
              <a:t>Make sure the motor controller is plugged in so that its black wire goes into the black wire of the motor.</a:t>
            </a:r>
            <a:endParaRPr>
              <a:latin typeface="Times New Roman"/>
              <a:ea typeface="Times New Roman"/>
              <a:cs typeface="Times New Roman"/>
              <a:sym typeface="Times New Roman"/>
            </a:endParaRPr>
          </a:p>
          <a:p>
            <a:pPr marL="0" lvl="0" indent="0">
              <a:spcBef>
                <a:spcPts val="1600"/>
              </a:spcBef>
              <a:spcAft>
                <a:spcPts val="0"/>
              </a:spcAft>
              <a:buNone/>
            </a:pPr>
            <a:r>
              <a:rPr lang="en">
                <a:latin typeface="Times New Roman"/>
                <a:ea typeface="Times New Roman"/>
                <a:cs typeface="Times New Roman"/>
                <a:sym typeface="Times New Roman"/>
              </a:rPr>
              <a:t>Then plug the motor controller into motor ports 2 - 9 of the cortex. Again, the black wire should face outward.</a:t>
            </a:r>
            <a:endParaRPr>
              <a:latin typeface="Times New Roman"/>
              <a:ea typeface="Times New Roman"/>
              <a:cs typeface="Times New Roman"/>
              <a:sym typeface="Times New Roman"/>
            </a:endParaRPr>
          </a:p>
          <a:p>
            <a:pPr marL="0" lvl="0" indent="0">
              <a:spcBef>
                <a:spcPts val="1600"/>
              </a:spcBef>
              <a:spcAft>
                <a:spcPts val="1600"/>
              </a:spcAft>
              <a:buNone/>
            </a:pPr>
            <a:endParaRPr/>
          </a:p>
        </p:txBody>
      </p:sp>
      <p:pic>
        <p:nvPicPr>
          <p:cNvPr id="167" name="Shape 167"/>
          <p:cNvPicPr preferRelativeResize="0"/>
          <p:nvPr/>
        </p:nvPicPr>
        <p:blipFill rotWithShape="1">
          <a:blip r:embed="rId3">
            <a:alphaModFix/>
          </a:blip>
          <a:srcRect t="31819" b="18831"/>
          <a:stretch/>
        </p:blipFill>
        <p:spPr>
          <a:xfrm>
            <a:off x="1586513" y="393750"/>
            <a:ext cx="2315185" cy="2031229"/>
          </a:xfrm>
          <a:prstGeom prst="rect">
            <a:avLst/>
          </a:prstGeom>
          <a:noFill/>
          <a:ln>
            <a:noFill/>
          </a:ln>
        </p:spPr>
      </p:pic>
      <p:pic>
        <p:nvPicPr>
          <p:cNvPr id="168" name="Shape 168"/>
          <p:cNvPicPr preferRelativeResize="0"/>
          <p:nvPr/>
        </p:nvPicPr>
        <p:blipFill rotWithShape="1">
          <a:blip r:embed="rId4">
            <a:alphaModFix/>
          </a:blip>
          <a:srcRect t="30482" b="30028"/>
          <a:stretch/>
        </p:blipFill>
        <p:spPr>
          <a:xfrm>
            <a:off x="1204025" y="2563500"/>
            <a:ext cx="3080172" cy="2162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2"/>
          </p:nvPr>
        </p:nvSpPr>
        <p:spPr>
          <a:xfrm>
            <a:off x="4933200" y="1821450"/>
            <a:ext cx="3403200" cy="15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Times New Roman"/>
                <a:ea typeface="Times New Roman"/>
                <a:cs typeface="Times New Roman"/>
                <a:sym typeface="Times New Roman"/>
              </a:rPr>
              <a:t>Step 5:</a:t>
            </a:r>
            <a:endParaRPr>
              <a:latin typeface="Times New Roman"/>
              <a:ea typeface="Times New Roman"/>
              <a:cs typeface="Times New Roman"/>
              <a:sym typeface="Times New Roman"/>
            </a:endParaRPr>
          </a:p>
          <a:p>
            <a:pPr marL="0" lvl="0" indent="0">
              <a:spcBef>
                <a:spcPts val="1600"/>
              </a:spcBef>
              <a:spcAft>
                <a:spcPts val="0"/>
              </a:spcAft>
              <a:buNone/>
            </a:pPr>
            <a:r>
              <a:rPr lang="en">
                <a:latin typeface="Times New Roman"/>
                <a:ea typeface="Times New Roman"/>
                <a:cs typeface="Times New Roman"/>
                <a:sym typeface="Times New Roman"/>
              </a:rPr>
              <a:t>Plug in the battery. Connect the cortex to a laptop with an orange A-to-A cable.</a:t>
            </a:r>
            <a:endParaRPr>
              <a:latin typeface="Times New Roman"/>
              <a:ea typeface="Times New Roman"/>
              <a:cs typeface="Times New Roman"/>
              <a:sym typeface="Times New Roman"/>
            </a:endParaRPr>
          </a:p>
          <a:p>
            <a:pPr marL="0" lvl="0" indent="0">
              <a:spcBef>
                <a:spcPts val="1600"/>
              </a:spcBef>
              <a:spcAft>
                <a:spcPts val="1600"/>
              </a:spcAft>
              <a:buNone/>
            </a:pPr>
            <a:r>
              <a:rPr lang="en">
                <a:latin typeface="Times New Roman"/>
                <a:ea typeface="Times New Roman"/>
                <a:cs typeface="Times New Roman"/>
                <a:sym typeface="Times New Roman"/>
              </a:rPr>
              <a:t>Now the test kit is ready to be programmed!</a:t>
            </a:r>
            <a:endParaRPr>
              <a:latin typeface="Times New Roman"/>
              <a:ea typeface="Times New Roman"/>
              <a:cs typeface="Times New Roman"/>
              <a:sym typeface="Times New Roman"/>
            </a:endParaRPr>
          </a:p>
        </p:txBody>
      </p:sp>
      <p:pic>
        <p:nvPicPr>
          <p:cNvPr id="174" name="Shape 174"/>
          <p:cNvPicPr preferRelativeResize="0"/>
          <p:nvPr/>
        </p:nvPicPr>
        <p:blipFill>
          <a:blip r:embed="rId3">
            <a:alphaModFix/>
          </a:blip>
          <a:stretch>
            <a:fillRect/>
          </a:stretch>
        </p:blipFill>
        <p:spPr>
          <a:xfrm>
            <a:off x="568525" y="1406761"/>
            <a:ext cx="4142205" cy="232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256350" y="1997400"/>
            <a:ext cx="75783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600" b="1" dirty="0">
                <a:latin typeface="Roboto"/>
                <a:ea typeface="Roboto"/>
                <a:cs typeface="Roboto"/>
                <a:sym typeface="Roboto"/>
              </a:rPr>
              <a:t>Programming the Test Kit</a:t>
            </a:r>
            <a:endParaRPr sz="3600" b="1" dirty="0">
              <a:latin typeface="Roboto"/>
              <a:ea typeface="Roboto"/>
              <a:cs typeface="Roboto"/>
              <a:sym typeface="Roboto"/>
            </a:endParaRPr>
          </a:p>
          <a:p>
            <a:pPr marL="2286000" lvl="0" indent="457200">
              <a:spcBef>
                <a:spcPts val="0"/>
              </a:spcBef>
              <a:spcAft>
                <a:spcPts val="0"/>
              </a:spcAft>
              <a:buNone/>
            </a:pPr>
            <a:r>
              <a:rPr lang="en" sz="3600" b="1" dirty="0">
                <a:latin typeface="Roboto"/>
                <a:ea typeface="Roboto"/>
                <a:cs typeface="Roboto"/>
                <a:sym typeface="Roboto"/>
              </a:rPr>
              <a:t>-- Setting Up</a:t>
            </a:r>
            <a:endParaRPr sz="3600" b="1"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4160925" y="624475"/>
            <a:ext cx="4205400" cy="1531200"/>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Double click on the ROBOTC icon.</a:t>
            </a:r>
            <a:endParaRPr>
              <a:latin typeface="Times New Roman"/>
              <a:ea typeface="Times New Roman"/>
              <a:cs typeface="Times New Roman"/>
              <a:sym typeface="Times New Roman"/>
            </a:endParaRPr>
          </a:p>
          <a:p>
            <a:pPr marL="457200" lvl="0" indent="-311150" rtl="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Click on “New File” in the top toolbar (or use the shortcut “ctrl-n”).</a:t>
            </a:r>
            <a:endParaRPr>
              <a:latin typeface="Times New Roman"/>
              <a:ea typeface="Times New Roman"/>
              <a:cs typeface="Times New Roman"/>
              <a:sym typeface="Times New Roman"/>
            </a:endParaRPr>
          </a:p>
          <a:p>
            <a:pPr marL="457200" lvl="0" indent="-311150">
              <a:spcBef>
                <a:spcPts val="0"/>
              </a:spcBef>
              <a:spcAft>
                <a:spcPts val="0"/>
              </a:spcAft>
              <a:buSzPts val="1300"/>
              <a:buFont typeface="Times New Roman"/>
              <a:buAutoNum type="arabicPeriod"/>
            </a:pPr>
            <a:r>
              <a:rPr lang="en">
                <a:latin typeface="Times New Roman"/>
                <a:ea typeface="Times New Roman"/>
                <a:cs typeface="Times New Roman"/>
                <a:sym typeface="Times New Roman"/>
              </a:rPr>
              <a:t>On the top-left corner, click on “file -&gt; save as”, and save it at a proper location with a filename including the names of your group members.</a:t>
            </a:r>
            <a:endParaRPr>
              <a:latin typeface="Times New Roman"/>
              <a:ea typeface="Times New Roman"/>
              <a:cs typeface="Times New Roman"/>
              <a:sym typeface="Times New Roman"/>
            </a:endParaRPr>
          </a:p>
        </p:txBody>
      </p:sp>
      <p:pic>
        <p:nvPicPr>
          <p:cNvPr id="185" name="Shape 185"/>
          <p:cNvPicPr preferRelativeResize="0"/>
          <p:nvPr/>
        </p:nvPicPr>
        <p:blipFill rotWithShape="1">
          <a:blip r:embed="rId3">
            <a:alphaModFix/>
          </a:blip>
          <a:srcRect r="26643" b="34503"/>
          <a:stretch/>
        </p:blipFill>
        <p:spPr>
          <a:xfrm>
            <a:off x="1347600" y="895075"/>
            <a:ext cx="1399600" cy="1260600"/>
          </a:xfrm>
          <a:prstGeom prst="rect">
            <a:avLst/>
          </a:prstGeom>
          <a:noFill/>
          <a:ln>
            <a:noFill/>
          </a:ln>
        </p:spPr>
      </p:pic>
      <p:pic>
        <p:nvPicPr>
          <p:cNvPr id="186" name="Shape 186"/>
          <p:cNvPicPr preferRelativeResize="0"/>
          <p:nvPr/>
        </p:nvPicPr>
        <p:blipFill>
          <a:blip r:embed="rId4">
            <a:alphaModFix/>
          </a:blip>
          <a:stretch>
            <a:fillRect/>
          </a:stretch>
        </p:blipFill>
        <p:spPr>
          <a:xfrm>
            <a:off x="2076950" y="2629475"/>
            <a:ext cx="4990100" cy="1882775"/>
          </a:xfrm>
          <a:prstGeom prst="rect">
            <a:avLst/>
          </a:prstGeom>
          <a:noFill/>
          <a:ln>
            <a:noFill/>
          </a:ln>
        </p:spPr>
      </p:pic>
      <p:sp>
        <p:nvSpPr>
          <p:cNvPr id="187" name="Shape 187"/>
          <p:cNvSpPr/>
          <p:nvPr/>
        </p:nvSpPr>
        <p:spPr>
          <a:xfrm>
            <a:off x="4784847" y="2987035"/>
            <a:ext cx="918000" cy="549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2076950" y="2801350"/>
            <a:ext cx="537600" cy="290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918</Words>
  <Application>Microsoft Office PowerPoint</Application>
  <PresentationFormat>全屏显示(16:9)</PresentationFormat>
  <Paragraphs>86</Paragraphs>
  <Slides>21</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Montserrat</vt:lpstr>
      <vt:lpstr>Lato</vt:lpstr>
      <vt:lpstr>Arial</vt:lpstr>
      <vt:lpstr>Times New Roman</vt:lpstr>
      <vt:lpstr>Tahoma</vt:lpstr>
      <vt:lpstr>Roboto</vt:lpstr>
      <vt:lpstr>Georgia</vt:lpstr>
      <vt:lpstr>Focus</vt:lpstr>
      <vt:lpstr>TEST KIT &amp;  BASIC PROGRAMMING </vt:lpstr>
      <vt:lpstr>PowerPoint 演示文稿</vt:lpstr>
      <vt:lpstr>PowerPoint 演示文稿</vt:lpstr>
      <vt:lpstr>PowerPoint 演示文稿</vt:lpstr>
      <vt:lpstr>PowerPoint 演示文稿</vt:lpstr>
      <vt:lpstr>PowerPoint 演示文稿</vt:lpstr>
      <vt:lpstr>PowerPoint 演示文稿</vt:lpstr>
      <vt:lpstr>Programming the Test Kit -- Setting Up</vt:lpstr>
      <vt:lpstr>PowerPoint 演示文稿</vt:lpstr>
      <vt:lpstr>PowerPoint 演示文稿</vt:lpstr>
      <vt:lpstr>PowerPoint 演示文稿</vt:lpstr>
      <vt:lpstr>Programming the Test Kit -- Basic Movement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KIT </dc:title>
  <cp:lastModifiedBy>alice xiong</cp:lastModifiedBy>
  <cp:revision>4</cp:revision>
  <dcterms:modified xsi:type="dcterms:W3CDTF">2018-03-28T23:30:27Z</dcterms:modified>
</cp:coreProperties>
</file>